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0"/>
    <p:restoredTop sz="85183"/>
  </p:normalViewPr>
  <p:slideViewPr>
    <p:cSldViewPr snapToGrid="0" snapToObjects="1">
      <p:cViewPr varScale="1">
        <p:scale>
          <a:sx n="70" d="100"/>
          <a:sy n="70" d="100"/>
        </p:scale>
        <p:origin x="12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uRitra01/IBM-Data-%20Science-%20Project/blob/main/Data%20Collection%20wit%20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uRitra01/IBM-Data-Scienc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uRitra01/IBM-Data-Science-Project/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uRitra01/IBM-Data-Science-%20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uRitra01/IBM-Data-Science-%20Project/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uRitra01/IBM-Data-%20Scienc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Pratyush Majumdar</a:t>
            </a:r>
            <a:endParaRPr lang="en-US" dirty="0">
              <a:solidFill>
                <a:schemeClr val="bg2"/>
              </a:solidFill>
              <a:latin typeface="Abadi"/>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18 August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 Source code: </a:t>
            </a:r>
            <a:r>
              <a:rPr lang="en-GB" sz="1800" dirty="0">
                <a:hlinkClick r:id="rId3"/>
              </a:rPr>
              <a:t>https://</a:t>
            </a:r>
            <a:r>
              <a:rPr lang="en-GB" sz="1800" dirty="0" err="1">
                <a:hlinkClick r:id="rId3"/>
              </a:rPr>
              <a:t>github.com</a:t>
            </a:r>
            <a:r>
              <a:rPr lang="en-GB" sz="1800" dirty="0">
                <a:hlinkClick r:id="rId3"/>
              </a:rPr>
              <a:t>/SouRitra01/IBM-Data- Science- Project/blob/main/Data%20Collection%20wit h%20Web%20Scraping.ipynb</a:t>
            </a:r>
            <a:endParaRPr lang="en-GB" sz="18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4"/>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/SouRitra01/IBM-Data-Science-Project/blob/main/Data%20Wrangling.ipynb</a:t>
            </a:r>
            <a:r>
              <a:rPr lang="en-GB" sz="1800" dirty="0"/>
              <a:t> </a:t>
            </a:r>
          </a:p>
          <a:p>
            <a:endParaRPr lang="en-GB" sz="1800" dirty="0"/>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4"/>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 </a:t>
            </a:r>
            <a:r>
              <a:rPr lang="en-GB" sz="1600" dirty="0">
                <a:hlinkClick r:id="rId3"/>
              </a:rPr>
              <a:t>https://</a:t>
            </a:r>
            <a:r>
              <a:rPr lang="en-GB" sz="1600" dirty="0" err="1">
                <a:hlinkClick r:id="rId3"/>
              </a:rPr>
              <a:t>github.com</a:t>
            </a:r>
            <a:r>
              <a:rPr lang="en-GB" sz="1600" dirty="0">
                <a:hlinkClick r:id="rId3"/>
              </a:rPr>
              <a:t>/SouRitra01/IBM-Data-Science-Project/blob/main/</a:t>
            </a:r>
            <a:r>
              <a:rPr lang="en-GB" sz="1600" dirty="0" err="1">
                <a:hlinkClick r:id="rId3"/>
              </a:rPr>
              <a:t>EDA.ipynb</a:t>
            </a:r>
            <a:r>
              <a:rPr lang="en-GB" sz="1600" dirty="0">
                <a:hlinkClick r:id="rId3"/>
              </a:rPr>
              <a:t> </a:t>
            </a:r>
            <a:endParaRPr lang="en-GB" sz="1600" dirty="0">
              <a:effectLs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effectLst/>
            </a:endParaRPr>
          </a:p>
          <a:p>
            <a:endParaRPr lang="en-GB" sz="1800" dirty="0"/>
          </a:p>
          <a:p>
            <a:endParaRPr lang="en-GB" sz="1800" dirty="0">
              <a:effectLst/>
            </a:endParaRP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 Project/blob/main/EDA%20with%20Data%20Visualization.ipynb </a:t>
            </a:r>
            <a:endParaRPr lang="en-GB" sz="1800" dirty="0"/>
          </a:p>
          <a:p>
            <a:endParaRPr lang="en-GB" sz="18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FCCB16B-40A4-7B3F-C810-524EA3C42AA6}"/>
              </a:ext>
            </a:extLst>
          </p:cNvPr>
          <p:cNvPicPr>
            <a:picLocks noChangeAspect="1"/>
          </p:cNvPicPr>
          <p:nvPr/>
        </p:nvPicPr>
        <p:blipFill>
          <a:blip r:embed="rId4"/>
          <a:stretch>
            <a:fillRect/>
          </a:stretch>
        </p:blipFill>
        <p:spPr>
          <a:xfrm>
            <a:off x="919299" y="3258344"/>
            <a:ext cx="5816600" cy="14478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 Project/blob/main/Interactive%20Visual%20Analytics%20with%20Folium%20lab.ipynb </a:t>
            </a:r>
            <a:endParaRPr lang="en-GB" sz="1800" dirty="0">
              <a:effectLs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chuksoo</a:t>
            </a:r>
            <a:r>
              <a:rPr lang="en-US" sz="2200" dirty="0">
                <a:solidFill>
                  <a:srgbClr val="1C7DDB"/>
                </a:solidFill>
                <a:latin typeface="Abadi" panose="020B0604020104020204" pitchFamily="34" charset="0"/>
              </a:rPr>
              <a:t>/IBM-Data-Science-Capstone-SpaceX/blob/main/</a:t>
            </a:r>
            <a:r>
              <a:rPr lang="en-US" sz="2200" dirty="0" err="1">
                <a:solidFill>
                  <a:srgbClr val="1C7DDB"/>
                </a:solidFill>
                <a:latin typeface="Abadi" panose="020B0604020104020204" pitchFamily="34" charset="0"/>
              </a:rPr>
              <a:t>app.py</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chuksoo</a:t>
            </a:r>
            <a:r>
              <a:rPr lang="en-US" sz="2200" dirty="0">
                <a:solidFill>
                  <a:srgbClr val="1C7DDB"/>
                </a:solidFill>
                <a:latin typeface="Abadi" panose="020B0604020104020204" pitchFamily="34" charset="0"/>
              </a:rPr>
              <a:t>/IBM-Data-Science-Capstone-SpaceX/blob/main/Machine%20Learning%20Prediction.ipynb</a:t>
            </a:r>
          </a:p>
          <a:p>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lumMod val="95000"/>
                    <a:lumOff val="5000"/>
                  </a:schemeClr>
                </a:solidFill>
              </a:rPr>
              <a:t>Exploratory data analysis results: </a:t>
            </a:r>
          </a:p>
          <a:p>
            <a:pPr lvl="1"/>
            <a:r>
              <a:rPr lang="en-GB" sz="1600" dirty="0">
                <a:solidFill>
                  <a:schemeClr val="tx1">
                    <a:lumMod val="95000"/>
                    <a:lumOff val="5000"/>
                  </a:schemeClr>
                </a:solidFill>
              </a:rPr>
              <a:t>Space X uses 4 different launch sites; </a:t>
            </a:r>
          </a:p>
          <a:p>
            <a:pPr lvl="1"/>
            <a:r>
              <a:rPr lang="en-GB" sz="1600" dirty="0">
                <a:solidFill>
                  <a:schemeClr val="tx1">
                    <a:lumMod val="95000"/>
                    <a:lumOff val="5000"/>
                  </a:schemeClr>
                </a:solidFill>
              </a:rPr>
              <a:t>The first launches were done to Space X itself and NASA; </a:t>
            </a:r>
          </a:p>
          <a:p>
            <a:pPr lvl="1"/>
            <a:r>
              <a:rPr lang="en-GB" sz="1600" dirty="0">
                <a:solidFill>
                  <a:schemeClr val="tx1">
                    <a:lumMod val="95000"/>
                    <a:lumOff val="5000"/>
                  </a:schemeClr>
                </a:solidFill>
              </a:rPr>
              <a:t>The average payload of F9 v1.1 booster is 2,928 kg; </a:t>
            </a:r>
          </a:p>
          <a:p>
            <a:pPr lvl="1"/>
            <a:r>
              <a:rPr lang="en-GB" sz="1600" dirty="0">
                <a:solidFill>
                  <a:schemeClr val="tx1">
                    <a:lumMod val="95000"/>
                    <a:lumOff val="5000"/>
                  </a:schemeClr>
                </a:solidFill>
              </a:rPr>
              <a:t>The first success landing outcome happened in 2015 fiver year after the first launch; </a:t>
            </a:r>
          </a:p>
          <a:p>
            <a:pPr lvl="1"/>
            <a:r>
              <a:rPr lang="en-GB" sz="1600" dirty="0">
                <a:solidFill>
                  <a:schemeClr val="tx1">
                    <a:lumMod val="95000"/>
                    <a:lumOff val="5000"/>
                  </a:schemeClr>
                </a:solidFill>
              </a:rPr>
              <a:t>Many Falcon 9 booster versions were successful at landing in drone ships having payload above the average; </a:t>
            </a:r>
          </a:p>
          <a:p>
            <a:pPr lvl="1"/>
            <a:r>
              <a:rPr lang="en-GB" sz="1600" dirty="0">
                <a:solidFill>
                  <a:schemeClr val="tx1">
                    <a:lumMod val="95000"/>
                    <a:lumOff val="5000"/>
                  </a:schemeClr>
                </a:solidFill>
              </a:rPr>
              <a:t>Almost 100% of mission outcomes were successful; </a:t>
            </a:r>
          </a:p>
          <a:p>
            <a:pPr lvl="1"/>
            <a:r>
              <a:rPr lang="en-GB" sz="1600" dirty="0">
                <a:solidFill>
                  <a:schemeClr val="tx1">
                    <a:lumMod val="95000"/>
                    <a:lumOff val="5000"/>
                  </a:schemeClr>
                </a:solidFill>
              </a:rPr>
              <a:t>Two booster versions failed at landing in drone ships in 2015: F9 v1.1 B1012 and F9 v1.1 B1015; </a:t>
            </a:r>
          </a:p>
          <a:p>
            <a:pPr lvl="1"/>
            <a:r>
              <a:rPr lang="en-GB" sz="1600" dirty="0">
                <a:solidFill>
                  <a:schemeClr val="tx1">
                    <a:lumMod val="95000"/>
                    <a:lumOff val="5000"/>
                  </a:schemeClr>
                </a:solidFill>
              </a:rPr>
              <a:t>The number of landing outcomes became as better as years passed.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4616575" y="3912595"/>
            <a:ext cx="6872235" cy="2406755"/>
          </a:xfrm>
          <a:prstGeom prst="rect">
            <a:avLst/>
          </a:prstGeom>
        </p:spPr>
      </p:pic>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4"/>
          <a:stretch>
            <a:fillRect/>
          </a:stretch>
        </p:blipFill>
        <p:spPr>
          <a:xfrm>
            <a:off x="4814959" y="180439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6784B9D5-A37A-FEF2-F496-FD0DA7FAA93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75360CC-6BA4-35A6-A06B-BD1674161357}"/>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0843CAA6-1489-E82D-1BAC-7DD12410F6A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F9C3D2DC-E5F6-E47F-3D14-FB6069CE2279}"/>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calculated the average payload mass carried by booster version F9 v1.1 as 2928.4</a:t>
            </a:r>
          </a:p>
          <a:p>
            <a:pPr>
              <a:spcBef>
                <a:spcPts val="1400"/>
              </a:spcBef>
            </a:pPr>
            <a:endParaRPr lang="en-US" sz="1800"/>
          </a:p>
        </p:txBody>
      </p:sp>
      <p:pic>
        <p:nvPicPr>
          <p:cNvPr id="6" name="Picture 5">
            <a:extLst>
              <a:ext uri="{FF2B5EF4-FFF2-40B4-BE49-F238E27FC236}">
                <a16:creationId xmlns:a16="http://schemas.microsoft.com/office/drawing/2014/main" id="{09DF0FC9-4D43-5A31-87DD-0EF86BFEA017}"/>
              </a:ext>
            </a:extLst>
          </p:cNvPr>
          <p:cNvPicPr>
            <a:picLocks noChangeAspect="1"/>
          </p:cNvPicPr>
          <p:nvPr/>
        </p:nvPicPr>
        <p:blipFill>
          <a:blip r:embed="rId2"/>
          <a:stretch>
            <a:fillRect/>
          </a:stretch>
        </p:blipFill>
        <p:spPr>
          <a:xfrm>
            <a:off x="1805434" y="2734056"/>
            <a:ext cx="866952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04DF0DB9-2466-DE5E-0E6B-07FF77B6345D}"/>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observed that the dates of the first successful landing outcome on ground pad was 22</a:t>
            </a:r>
            <a:r>
              <a:rPr lang="en-US" sz="1800" baseline="30000"/>
              <a:t>nd</a:t>
            </a:r>
            <a:r>
              <a:rPr lang="en-US" sz="1800"/>
              <a:t> December 2015</a:t>
            </a:r>
          </a:p>
        </p:txBody>
      </p:sp>
      <p:pic>
        <p:nvPicPr>
          <p:cNvPr id="6" name="Picture 5">
            <a:extLst>
              <a:ext uri="{FF2B5EF4-FFF2-40B4-BE49-F238E27FC236}">
                <a16:creationId xmlns:a16="http://schemas.microsoft.com/office/drawing/2014/main" id="{0C7359F8-DFB4-2B59-4CAA-C31C1ECC230C}"/>
              </a:ext>
            </a:extLst>
          </p:cNvPr>
          <p:cNvPicPr>
            <a:picLocks noChangeAspect="1"/>
          </p:cNvPicPr>
          <p:nvPr/>
        </p:nvPicPr>
        <p:blipFill>
          <a:blip r:embed="rId2"/>
          <a:stretch>
            <a:fillRect/>
          </a:stretch>
        </p:blipFill>
        <p:spPr>
          <a:xfrm>
            <a:off x="1773213" y="2734056"/>
            <a:ext cx="8733966"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3690315"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DatafromSpaceXwasobtainedfrom2sources:</a:t>
            </a:r>
          </a:p>
          <a:p>
            <a:pPr lvl="2">
              <a:lnSpc>
                <a:spcPct val="120000"/>
              </a:lnSpc>
              <a:spcBef>
                <a:spcPts val="1400"/>
              </a:spcBef>
            </a:pPr>
            <a:r>
              <a:rPr lang="en-US" sz="7200" dirty="0" err="1">
                <a:solidFill>
                  <a:schemeClr val="bg2">
                    <a:lumMod val="50000"/>
                  </a:schemeClr>
                </a:solidFill>
                <a:latin typeface="Abadi"/>
              </a:rPr>
              <a:t>SpaceXAPI</a:t>
            </a: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/v4/rockets/) </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/wiki/</a:t>
            </a:r>
            <a:r>
              <a:rPr lang="en-US" sz="7200" dirty="0" err="1">
                <a:solidFill>
                  <a:schemeClr val="bg2">
                    <a:lumMod val="50000"/>
                  </a:schemeClr>
                </a:solidFill>
                <a:latin typeface="Abadi"/>
              </a:rPr>
              <a:t>List_of_Falcon</a:t>
            </a:r>
            <a:r>
              <a:rPr lang="en-US" sz="7200" dirty="0">
                <a:solidFill>
                  <a:schemeClr val="bg2">
                    <a:lumMod val="50000"/>
                  </a:schemeClr>
                </a:solidFill>
                <a:latin typeface="Abadi"/>
              </a:rPr>
              <a:t>/_9/_</a:t>
            </a:r>
            <a:r>
              <a:rPr lang="en-US" sz="7200" dirty="0" err="1">
                <a:solidFill>
                  <a:schemeClr val="bg2">
                    <a:lumMod val="50000"/>
                  </a:schemeClr>
                </a:solidFill>
                <a:latin typeface="Abadi"/>
              </a:rPr>
              <a:t>and_Falcon_Heavy_launches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GB" sz="1800" dirty="0"/>
              <a:t>Datasets were collected from SpaceX API (https://</a:t>
            </a:r>
            <a:r>
              <a:rPr lang="en-GB" sz="1800" dirty="0" err="1"/>
              <a:t>api.spacexdata.com</a:t>
            </a:r>
            <a:r>
              <a:rPr lang="en-GB" sz="1800" dirty="0"/>
              <a:t>/v4/rockets/) and from Wikipedia (https://</a:t>
            </a:r>
            <a:r>
              <a:rPr lang="en-GB" sz="1800" dirty="0" err="1"/>
              <a:t>en.wikipedia.org</a:t>
            </a:r>
            <a:r>
              <a:rPr lang="en-GB" sz="1800" dirty="0"/>
              <a:t>/wiki/</a:t>
            </a:r>
            <a:r>
              <a:rPr lang="en-GB" sz="1800" dirty="0" err="1"/>
              <a:t>List_of_Falcon</a:t>
            </a:r>
            <a:r>
              <a:rPr lang="en-GB" sz="1800" dirty="0"/>
              <a:t>/_9/_</a:t>
            </a:r>
            <a:r>
              <a:rPr lang="en-GB" sz="1800" dirty="0" err="1"/>
              <a:t>and_Falcon_Heavy_launches</a:t>
            </a:r>
            <a:r>
              <a:rPr lang="en-GB" sz="1800" dirty="0"/>
              <a:t>), using web scraping technics.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 Science-Project/blob/main/Data%20Collection%20API.ipynb</a:t>
            </a:r>
            <a:endParaRPr lang="en-GB"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4"/>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227</TotalTime>
  <Words>2015</Words>
  <Application>Microsoft Office PowerPoint</Application>
  <PresentationFormat>Widescreen</PresentationFormat>
  <Paragraphs>227</Paragraphs>
  <Slides>48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Pratyush Majumdar</cp:lastModifiedBy>
  <cp:revision>229</cp:revision>
  <dcterms:created xsi:type="dcterms:W3CDTF">2021-04-29T18:58:34Z</dcterms:created>
  <dcterms:modified xsi:type="dcterms:W3CDTF">2025-08-18T11:36:48Z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